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0" r:id="rId5"/>
    <p:sldId id="261" r:id="rId6"/>
    <p:sldId id="262" r:id="rId7"/>
    <p:sldId id="266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ОРГАНЫ КРОВЕТВОРЕНИЯ  И ИММУННОЙ ЗАЩИТЫ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90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75343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СХЕМА СТРОЕНИЯ ЛИМФАТИЧЕСКОГО УЗЛА</a:t>
            </a:r>
            <a:endParaRPr lang="ru-RU" sz="2800" b="1" dirty="0"/>
          </a:p>
        </p:txBody>
      </p:sp>
      <p:pic>
        <p:nvPicPr>
          <p:cNvPr id="5122" name="Picture 2" descr="C:\Users\Dell\Desktop\0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2" t="15716" r="12924" b="27654"/>
          <a:stretch/>
        </p:blipFill>
        <p:spPr bwMode="auto">
          <a:xfrm rot="16200000">
            <a:off x="1334175" y="-484281"/>
            <a:ext cx="6259626" cy="84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2819" y="948764"/>
            <a:ext cx="158417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трабекула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8674" y="1278052"/>
            <a:ext cx="124832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артерия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8574" y="2001799"/>
            <a:ext cx="81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вена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8356" y="3228287"/>
            <a:ext cx="22364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Выносящий лимфатический сосуд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6208" y="3935043"/>
            <a:ext cx="201622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Мозговое вещество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3638" y="1801744"/>
            <a:ext cx="12241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Капсула</a:t>
            </a:r>
            <a:r>
              <a:rPr lang="ru-RU" b="1" dirty="0" smtClean="0">
                <a:solidFill>
                  <a:schemeClr val="bg1"/>
                </a:solidFill>
              </a:rPr>
              <a:t>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679305"/>
            <a:ext cx="306034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Приносящие лимфатические сосуды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534" y="3316421"/>
            <a:ext cx="158417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Паракортикальная зона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6521" y="6309320"/>
            <a:ext cx="42367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5338" y="4563038"/>
            <a:ext cx="110831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Корковое вещество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847" y="5939865"/>
            <a:ext cx="168917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Лимфоидные фолликулы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534" y="5301208"/>
            <a:ext cx="158417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Светлый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центр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47386" y="5722346"/>
            <a:ext cx="207434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</a:rPr>
              <a:t>Подкапсулярный</a:t>
            </a:r>
            <a:r>
              <a:rPr lang="ru-RU" sz="1600" b="1" dirty="0" smtClean="0">
                <a:solidFill>
                  <a:schemeClr val="bg1"/>
                </a:solidFill>
              </a:rPr>
              <a:t> синус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4563038"/>
            <a:ext cx="208823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Мозговой  </a:t>
            </a:r>
            <a:r>
              <a:rPr lang="ru-RU" sz="1600" b="1" dirty="0" smtClean="0">
                <a:solidFill>
                  <a:schemeClr val="bg1"/>
                </a:solidFill>
              </a:rPr>
              <a:t>синус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5936" y="624408"/>
            <a:ext cx="266429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Корковый  </a:t>
            </a:r>
            <a:r>
              <a:rPr lang="ru-RU" sz="1600" b="1" dirty="0" smtClean="0">
                <a:solidFill>
                  <a:schemeClr val="bg1"/>
                </a:solidFill>
              </a:rPr>
              <a:t>синус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25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40. ГИСТОЛОГИЧЕСКОЕ СТРОЕНИЕ ЛИМФАТИЧЕСКОГО УЗЛА КОШКИ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G:\ГИСТОЛОГИЯ\лимфаузел\image_0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08720"/>
            <a:ext cx="7118530" cy="5832648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5638800" y="2106545"/>
            <a:ext cx="1669504" cy="14477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86600" y="3200400"/>
            <a:ext cx="20574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лимфоидный фолликул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>
            <a:stCxn id="12" idx="1"/>
          </p:cNvCxnSpPr>
          <p:nvPr/>
        </p:nvCxnSpPr>
        <p:spPr>
          <a:xfrm rot="10800000">
            <a:off x="3733800" y="2819401"/>
            <a:ext cx="2895600" cy="180174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29400" y="4267200"/>
            <a:ext cx="25146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паракортикальная зона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>
            <a:stCxn id="18" idx="1"/>
          </p:cNvCxnSpPr>
          <p:nvPr/>
        </p:nvCxnSpPr>
        <p:spPr>
          <a:xfrm flipH="1" flipV="1">
            <a:off x="4403626" y="5084621"/>
            <a:ext cx="2682974" cy="9635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86600" y="5694218"/>
            <a:ext cx="20574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мозговое вещество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авая фигурная скобка 21"/>
          <p:cNvSpPr/>
          <p:nvPr/>
        </p:nvSpPr>
        <p:spPr>
          <a:xfrm>
            <a:off x="6629400" y="1458843"/>
            <a:ext cx="678904" cy="1295400"/>
          </a:xfrm>
          <a:prstGeom prst="rightBrace">
            <a:avLst>
              <a:gd name="adj1" fmla="val 8333"/>
              <a:gd name="adj2" fmla="val 4893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398326" y="1774095"/>
            <a:ext cx="174567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корковое вещество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20082013_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4006"/>
            <a:ext cx="9216008" cy="691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5085184"/>
            <a:ext cx="230425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Лимфоидный фолликул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>
            <a:stCxn id="5" idx="0"/>
          </p:cNvCxnSpPr>
          <p:nvPr/>
        </p:nvCxnSpPr>
        <p:spPr>
          <a:xfrm flipV="1">
            <a:off x="7164288" y="4221088"/>
            <a:ext cx="216024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63888" y="404664"/>
            <a:ext cx="223224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Паракортикальная зона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/>
          <p:cNvCxnSpPr>
            <a:stCxn id="8" idx="2"/>
          </p:cNvCxnSpPr>
          <p:nvPr/>
        </p:nvCxnSpPr>
        <p:spPr>
          <a:xfrm>
            <a:off x="4680012" y="1050995"/>
            <a:ext cx="180020" cy="12258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9752" y="5877272"/>
            <a:ext cx="20882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Корковый </a:t>
            </a:r>
            <a:r>
              <a:rPr lang="ru-RU" b="1" dirty="0" smtClean="0">
                <a:solidFill>
                  <a:schemeClr val="bg1"/>
                </a:solidFill>
              </a:rPr>
              <a:t>синус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 стрелкой 12"/>
          <p:cNvCxnSpPr>
            <a:stCxn id="11" idx="0"/>
          </p:cNvCxnSpPr>
          <p:nvPr/>
        </p:nvCxnSpPr>
        <p:spPr>
          <a:xfrm flipV="1">
            <a:off x="3383868" y="4437112"/>
            <a:ext cx="1296144" cy="14401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5536" y="260648"/>
            <a:ext cx="19442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Мозговой </a:t>
            </a:r>
            <a:r>
              <a:rPr lang="ru-RU" b="1" dirty="0" smtClean="0">
                <a:solidFill>
                  <a:schemeClr val="bg1"/>
                </a:solidFill>
              </a:rPr>
              <a:t>синус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367644" y="906979"/>
            <a:ext cx="1188132" cy="22339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367644" y="906979"/>
            <a:ext cx="0" cy="11169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25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20082013_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053"/>
            <a:ext cx="9183357" cy="68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038" y="5768389"/>
            <a:ext cx="19442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Светлый центр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>
            <a:stCxn id="4" idx="0"/>
          </p:cNvCxnSpPr>
          <p:nvPr/>
        </p:nvCxnSpPr>
        <p:spPr>
          <a:xfrm flipV="1">
            <a:off x="1535146" y="4509121"/>
            <a:ext cx="1596694" cy="12592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04048" y="5445224"/>
            <a:ext cx="23042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Корона фолликула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/>
          <p:cNvCxnSpPr>
            <a:stCxn id="7" idx="0"/>
          </p:cNvCxnSpPr>
          <p:nvPr/>
        </p:nvCxnSpPr>
        <p:spPr>
          <a:xfrm flipV="1">
            <a:off x="6156176" y="2636912"/>
            <a:ext cx="1152128" cy="28083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00800" y="5949280"/>
            <a:ext cx="197971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Подкапсулярный</a:t>
            </a:r>
            <a:r>
              <a:rPr lang="ru-RU" b="1" dirty="0" smtClean="0">
                <a:solidFill>
                  <a:schemeClr val="bg1"/>
                </a:solidFill>
              </a:rPr>
              <a:t> синус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6" name="Прямая со стрелкой 15"/>
          <p:cNvCxnSpPr>
            <a:stCxn id="14" idx="0"/>
          </p:cNvCxnSpPr>
          <p:nvPr/>
        </p:nvCxnSpPr>
        <p:spPr>
          <a:xfrm flipV="1">
            <a:off x="8190656" y="3212976"/>
            <a:ext cx="472774" cy="27363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5787752" y="2571204"/>
            <a:ext cx="368424" cy="29247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32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41. СЕЛЕЗЕНКА КОШКИ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\Desktop\20082013_2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2548" b="11218"/>
          <a:stretch/>
        </p:blipFill>
        <p:spPr bwMode="auto">
          <a:xfrm>
            <a:off x="-13855" y="636096"/>
            <a:ext cx="7492897" cy="62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8740" y="1113381"/>
            <a:ext cx="10801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капсула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>
            <a:stCxn id="4" idx="1"/>
          </p:cNvCxnSpPr>
          <p:nvPr/>
        </p:nvCxnSpPr>
        <p:spPr>
          <a:xfrm flipH="1">
            <a:off x="7236296" y="1298047"/>
            <a:ext cx="79244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40352" y="2132856"/>
            <a:ext cx="136850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трабекулы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/>
          <p:cNvCxnSpPr>
            <a:stCxn id="8" idx="1"/>
          </p:cNvCxnSpPr>
          <p:nvPr/>
        </p:nvCxnSpPr>
        <p:spPr>
          <a:xfrm flipH="1" flipV="1">
            <a:off x="5508104" y="2132856"/>
            <a:ext cx="2232248" cy="1846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8" idx="1"/>
          </p:cNvCxnSpPr>
          <p:nvPr/>
        </p:nvCxnSpPr>
        <p:spPr>
          <a:xfrm flipH="1">
            <a:off x="1475656" y="2317522"/>
            <a:ext cx="6264696" cy="6794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40352" y="3284984"/>
            <a:ext cx="136850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</a:t>
            </a:r>
            <a:r>
              <a:rPr lang="ru-RU" b="1" dirty="0" smtClean="0">
                <a:solidFill>
                  <a:schemeClr val="bg1"/>
                </a:solidFill>
              </a:rPr>
              <a:t>елая пульпа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/>
          <p:cNvCxnSpPr>
            <a:stCxn id="13" idx="1"/>
          </p:cNvCxnSpPr>
          <p:nvPr/>
        </p:nvCxnSpPr>
        <p:spPr>
          <a:xfrm flipH="1">
            <a:off x="4860032" y="3608150"/>
            <a:ext cx="2880320" cy="68494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3" idx="1"/>
          </p:cNvCxnSpPr>
          <p:nvPr/>
        </p:nvCxnSpPr>
        <p:spPr>
          <a:xfrm flipH="1">
            <a:off x="3923928" y="3608150"/>
            <a:ext cx="3816424" cy="1765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32518" y="4869160"/>
            <a:ext cx="147634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</a:t>
            </a:r>
            <a:r>
              <a:rPr lang="ru-RU" b="1" dirty="0" smtClean="0">
                <a:solidFill>
                  <a:schemeClr val="bg1"/>
                </a:solidFill>
              </a:rPr>
              <a:t>расная пульпа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>
            <a:stCxn id="19" idx="1"/>
          </p:cNvCxnSpPr>
          <p:nvPr/>
        </p:nvCxnSpPr>
        <p:spPr>
          <a:xfrm flipH="1" flipV="1">
            <a:off x="5148064" y="5192325"/>
            <a:ext cx="2484454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9" idx="1"/>
          </p:cNvCxnSpPr>
          <p:nvPr/>
        </p:nvCxnSpPr>
        <p:spPr>
          <a:xfrm flipH="1">
            <a:off x="3131840" y="5192326"/>
            <a:ext cx="4500678" cy="10449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98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ll\Desktop\20082013_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-29517"/>
            <a:ext cx="9183356" cy="688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42" y="24702"/>
            <a:ext cx="1800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Центральная артерия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928242" y="671033"/>
            <a:ext cx="1231999" cy="2472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>
            <a:off x="928242" y="671033"/>
            <a:ext cx="194409" cy="6001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39952" y="260648"/>
            <a:ext cx="1800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Светлый центр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040052" y="906979"/>
            <a:ext cx="828092" cy="180194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64288" y="2204864"/>
            <a:ext cx="165618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Мантийная зона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>
            <a:stCxn id="12" idx="0"/>
          </p:cNvCxnSpPr>
          <p:nvPr/>
        </p:nvCxnSpPr>
        <p:spPr>
          <a:xfrm flipV="1">
            <a:off x="7992380" y="1124744"/>
            <a:ext cx="0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992380" y="2851195"/>
            <a:ext cx="828092" cy="158591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04248" y="5589240"/>
            <a:ext cx="187220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Маргинальная зона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3113838" y="3883360"/>
            <a:ext cx="4233639" cy="17058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142" y="3644153"/>
            <a:ext cx="1800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Периартериальная</a:t>
            </a:r>
            <a:r>
              <a:rPr lang="ru-RU" b="1" dirty="0" smtClean="0">
                <a:solidFill>
                  <a:schemeClr val="bg1"/>
                </a:solidFill>
              </a:rPr>
              <a:t> зона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30" name="Прямая со стрелкой 29"/>
          <p:cNvCxnSpPr>
            <a:stCxn id="28" idx="0"/>
          </p:cNvCxnSpPr>
          <p:nvPr/>
        </p:nvCxnSpPr>
        <p:spPr>
          <a:xfrm flipV="1">
            <a:off x="928242" y="2204865"/>
            <a:ext cx="97204" cy="14392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7" name="Прямая со стрелкой 9216"/>
          <p:cNvCxnSpPr>
            <a:stCxn id="28" idx="0"/>
          </p:cNvCxnSpPr>
          <p:nvPr/>
        </p:nvCxnSpPr>
        <p:spPr>
          <a:xfrm flipV="1">
            <a:off x="928242" y="1664804"/>
            <a:ext cx="1843558" cy="1979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СХЕМА КРОВОСНАБЖЕНИЯ СЕЛЕЗЕНКИ</a:t>
            </a:r>
            <a:endParaRPr lang="ru-RU" sz="2800" b="1" dirty="0"/>
          </a:p>
        </p:txBody>
      </p:sp>
      <p:pic>
        <p:nvPicPr>
          <p:cNvPr id="7170" name="Picture 2" descr="C:\Users\Dell\Desktop\09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41" t="11430" r="17822" b="17246"/>
          <a:stretch/>
        </p:blipFill>
        <p:spPr bwMode="auto">
          <a:xfrm rot="16200000">
            <a:off x="1414953" y="-883149"/>
            <a:ext cx="6326196" cy="91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620688"/>
            <a:ext cx="1800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Трабекулярная</a:t>
            </a:r>
            <a:r>
              <a:rPr lang="ru-RU" b="1" dirty="0" smtClean="0">
                <a:solidFill>
                  <a:schemeClr val="bg1"/>
                </a:solidFill>
              </a:rPr>
              <a:t> артерия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446" y="1556792"/>
            <a:ext cx="151216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Центральная артерия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48880"/>
            <a:ext cx="125963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Лимфоидный фолликул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764704"/>
            <a:ext cx="172819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Трабекулярная</a:t>
            </a:r>
            <a:r>
              <a:rPr lang="ru-RU" b="1" dirty="0" smtClean="0">
                <a:solidFill>
                  <a:schemeClr val="bg1"/>
                </a:solidFill>
              </a:rPr>
              <a:t> вена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365104"/>
            <a:ext cx="12596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71800" y="4226604"/>
            <a:ext cx="144016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Кисточковые артериолы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8841" y="6211669"/>
            <a:ext cx="223224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Муфты из ретикулярной ткани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6" y="5611504"/>
            <a:ext cx="295232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Капилляры открывающиеся в ретикулярную ткань или в венозный синус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336" y="5085184"/>
            <a:ext cx="154766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Венозный синус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8264" y="2348880"/>
            <a:ext cx="219395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272300" y="2810545"/>
            <a:ext cx="1800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811379"/>
            <a:ext cx="1115616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665817"/>
            <a:ext cx="2299614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3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116</Words>
  <Application>Microsoft Office PowerPoint</Application>
  <PresentationFormat>Экран (4:3)</PresentationFormat>
  <Paragraphs>55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Тема Office</vt:lpstr>
      <vt:lpstr>ОРГАНЫ КРОВЕТВОРЕНИЯ  И ИММУННОЙ ЗАЩИТЫ </vt:lpstr>
      <vt:lpstr>СХЕМА СТРОЕНИЯ ЛИМФАТИЧЕСКОГО УЗЛА</vt:lpstr>
      <vt:lpstr>ПРЕПАРАТ № 40. ГИСТОЛОГИЧЕСКОЕ СТРОЕНИЕ ЛИМФАТИЧЕСКОГО УЗЛА КОШКИ</vt:lpstr>
      <vt:lpstr>Презентация PowerPoint</vt:lpstr>
      <vt:lpstr>Презентация PowerPoint</vt:lpstr>
      <vt:lpstr>ПРЕПАРАТ № 41. СЕЛЕЗЕНКА КОШКИ</vt:lpstr>
      <vt:lpstr>Презентация PowerPoint</vt:lpstr>
      <vt:lpstr>СХЕМА КРОВОСНАБЖЕНИЯ СЕЛЕЗЕНКИ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ОРГАНЫ КРОВЕТВОРЕНИЯ  И ИММУННОЙ ЗАЩИТЫ </dc:title>
  <dc:creator>Dell</dc:creator>
  <cp:lastModifiedBy>Dell</cp:lastModifiedBy>
  <cp:revision>14</cp:revision>
  <dcterms:created xsi:type="dcterms:W3CDTF">2014-03-10T19:54:05Z</dcterms:created>
  <dcterms:modified xsi:type="dcterms:W3CDTF">2021-02-23T21:43:15Z</dcterms:modified>
</cp:coreProperties>
</file>